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1" r:id="rId1"/>
  </p:sldMasterIdLst>
  <p:sldIdLst>
    <p:sldId id="256" r:id="rId2"/>
    <p:sldId id="260" r:id="rId3"/>
    <p:sldId id="259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3C5A3237-F4CC-AB47-904A-7404D2B86575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2AA6010-8F1B-6C44-B0E6-142E8C3E5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Beggar’s Opera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1728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27530" y="4341239"/>
            <a:ext cx="2161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Ballad Opera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218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728849"/>
          </a:xfrm>
        </p:spPr>
        <p:txBody>
          <a:bodyPr/>
          <a:lstStyle/>
          <a:p>
            <a:r>
              <a:rPr lang="en-US" sz="3600" dirty="0" smtClean="0"/>
              <a:t>Satire: mash 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06" y="1344706"/>
            <a:ext cx="8516470" cy="50202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“Rather </a:t>
            </a:r>
            <a:r>
              <a:rPr lang="en-US" sz="2800" dirty="0"/>
              <a:t>than writing about characters from ancient foreign mythologies, as was common, he populated his work with contemporary beggars, thieves, and prostitutes, and set it in the poorest districts of </a:t>
            </a:r>
            <a:r>
              <a:rPr lang="en-US" sz="2800" dirty="0" smtClean="0"/>
              <a:t>London and </a:t>
            </a:r>
            <a:r>
              <a:rPr lang="en-US" sz="2800" dirty="0"/>
              <a:t>in </a:t>
            </a:r>
            <a:r>
              <a:rPr lang="en-US" sz="2800" dirty="0" err="1"/>
              <a:t>Newgate</a:t>
            </a:r>
            <a:r>
              <a:rPr lang="en-US" sz="2800" dirty="0"/>
              <a:t> </a:t>
            </a:r>
            <a:r>
              <a:rPr lang="en-US" sz="2800" dirty="0" smtClean="0"/>
              <a:t>prison” </a:t>
            </a:r>
            <a:r>
              <a:rPr lang="en-US" dirty="0" smtClean="0"/>
              <a:t>(BABL online text, 1-2).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800" dirty="0" smtClean="0"/>
              <a:t>He also used “popular </a:t>
            </a:r>
            <a:r>
              <a:rPr lang="en-US" sz="2800" dirty="0"/>
              <a:t>tunes of the time for his songs, substituting lyrics that contributed to the story while satirizing the original lyrics, which would have been well known to the </a:t>
            </a:r>
            <a:r>
              <a:rPr lang="en-US" sz="2800" dirty="0" smtClean="0"/>
              <a:t>audience” </a:t>
            </a:r>
            <a:r>
              <a:rPr lang="en-US" dirty="0" smtClean="0"/>
              <a:t>(2).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012731"/>
          </a:xfrm>
        </p:spPr>
        <p:txBody>
          <a:bodyPr/>
          <a:lstStyle/>
          <a:p>
            <a:r>
              <a:rPr lang="en-US" sz="3200" dirty="0" smtClean="0"/>
              <a:t>Satire: innuendo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81" y="1553882"/>
            <a:ext cx="8219190" cy="48857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Political satire</a:t>
            </a:r>
          </a:p>
          <a:p>
            <a:endParaRPr lang="en-US" sz="2800" dirty="0"/>
          </a:p>
          <a:p>
            <a:r>
              <a:rPr lang="en-US" sz="2800" dirty="0" smtClean="0"/>
              <a:t>A new kind of politics developing over the last 10 years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Robert </a:t>
            </a:r>
            <a:r>
              <a:rPr lang="en-US" sz="2800" dirty="0" err="1" smtClean="0"/>
              <a:t>Walpole:</a:t>
            </a:r>
            <a:r>
              <a:rPr lang="en-US" sz="2800" dirty="0" err="1"/>
              <a:t>a</a:t>
            </a:r>
            <a:r>
              <a:rPr lang="en-US" sz="2800" dirty="0"/>
              <a:t> long-standing prime minister who held the keys to political power through </a:t>
            </a:r>
            <a:r>
              <a:rPr lang="en-US" sz="2800" dirty="0" smtClean="0"/>
              <a:t>patronage</a:t>
            </a:r>
            <a:r>
              <a:rPr lang="en-US" sz="2800" dirty="0"/>
              <a:t> </a:t>
            </a:r>
            <a:r>
              <a:rPr lang="en-US" sz="2800" dirty="0" smtClean="0"/>
              <a:t>(and corruption).</a:t>
            </a:r>
          </a:p>
          <a:p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”British </a:t>
            </a:r>
            <a:r>
              <a:rPr lang="en-US" sz="2800" dirty="0"/>
              <a:t>statesman (in power 1721–42), generally regarded as the first British prime minister. He deliberately cultivated a frank, hearty manner, but his political subtlety has scarcely been </a:t>
            </a:r>
            <a:r>
              <a:rPr lang="en-US" sz="2800" dirty="0" smtClean="0"/>
              <a:t>equaled” (</a:t>
            </a:r>
            <a:r>
              <a:rPr lang="en-US" sz="2000" i="1" dirty="0" smtClean="0"/>
              <a:t>Encyclopedia Britannica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16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059" y="436563"/>
            <a:ext cx="6514353" cy="1819555"/>
          </a:xfrm>
        </p:spPr>
        <p:txBody>
          <a:bodyPr/>
          <a:lstStyle/>
          <a:p>
            <a:r>
              <a:rPr lang="en-US" sz="3200" dirty="0" smtClean="0"/>
              <a:t>So how does The Beggar’s Opera make its case?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2405530"/>
            <a:ext cx="8187765" cy="3584196"/>
          </a:xfrm>
        </p:spPr>
        <p:txBody>
          <a:bodyPr/>
          <a:lstStyle/>
          <a:p>
            <a:r>
              <a:rPr lang="en-US" sz="2800" dirty="0" smtClean="0"/>
              <a:t>What is it’s case?</a:t>
            </a:r>
          </a:p>
          <a:p>
            <a:endParaRPr lang="en-US" sz="2800" dirty="0"/>
          </a:p>
          <a:p>
            <a:pPr lvl="1"/>
            <a:r>
              <a:rPr lang="en-US" sz="2600" dirty="0" smtClean="0"/>
              <a:t>Politicians are no better than a gang of thieves.</a:t>
            </a:r>
          </a:p>
          <a:p>
            <a:endParaRPr lang="en-US" sz="2600" dirty="0"/>
          </a:p>
          <a:p>
            <a:pPr lvl="1"/>
            <a:r>
              <a:rPr lang="en-US" sz="2600" dirty="0" smtClean="0"/>
              <a:t>Walpole is just another version of Jonathan Wild.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3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3200" dirty="0" smtClean="0"/>
              <a:t>A World of equivalences:  </a:t>
            </a:r>
            <a:br>
              <a:rPr lang="en-US" sz="3200" dirty="0" smtClean="0"/>
            </a:br>
            <a:r>
              <a:rPr lang="en-US" sz="3200" dirty="0" smtClean="0"/>
              <a:t>Act </a:t>
            </a:r>
            <a:r>
              <a:rPr lang="en-US" sz="3200" dirty="0"/>
              <a:t>I, scene 1, </a:t>
            </a:r>
            <a:r>
              <a:rPr lang="en-US" sz="3200" dirty="0" err="1"/>
              <a:t>Peachum’s</a:t>
            </a:r>
            <a:r>
              <a:rPr lang="en-US" sz="3200" dirty="0"/>
              <a:t> house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238"/>
            <a:ext cx="7467600" cy="4110488"/>
          </a:xfrm>
        </p:spPr>
        <p:txBody>
          <a:bodyPr>
            <a:normAutofit/>
          </a:bodyPr>
          <a:lstStyle/>
          <a:p>
            <a:r>
              <a:rPr lang="en-US" sz="2600" dirty="0"/>
              <a:t>Through all the employments of life</a:t>
            </a:r>
          </a:p>
          <a:p>
            <a:pPr lvl="1"/>
            <a:r>
              <a:rPr lang="en-US" sz="2600" dirty="0"/>
              <a:t>Each neighbor abuses his brother; </a:t>
            </a:r>
            <a:endParaRPr lang="en-US" sz="2600" dirty="0" smtClean="0"/>
          </a:p>
          <a:p>
            <a:r>
              <a:rPr lang="en-US" sz="2600" dirty="0" smtClean="0"/>
              <a:t>Whore </a:t>
            </a:r>
            <a:r>
              <a:rPr lang="en-US" sz="2600" dirty="0"/>
              <a:t>and rogue they call husband and wife:</a:t>
            </a:r>
          </a:p>
          <a:p>
            <a:pPr lvl="1"/>
            <a:r>
              <a:rPr lang="en-US" sz="2600" dirty="0"/>
              <a:t>All professions be-rogue one another.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priest calls the lawyer a cheat,</a:t>
            </a:r>
          </a:p>
          <a:p>
            <a:pPr lvl="1"/>
            <a:r>
              <a:rPr lang="en-US" sz="2600" dirty="0"/>
              <a:t>The lawyer be-knaves the divine, </a:t>
            </a:r>
            <a:endParaRPr lang="en-US" sz="2600" dirty="0" smtClean="0"/>
          </a:p>
          <a:p>
            <a:r>
              <a:rPr lang="en-US" sz="2600" dirty="0" smtClean="0"/>
              <a:t>And </a:t>
            </a:r>
            <a:r>
              <a:rPr lang="en-US" sz="2600" dirty="0"/>
              <a:t>the statesman, because he’s so great,</a:t>
            </a:r>
          </a:p>
          <a:p>
            <a:pPr lvl="1"/>
            <a:r>
              <a:rPr lang="en-US" sz="2600" dirty="0"/>
              <a:t>Thinks his trade as honest as mine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1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7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Names of characters, again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0706"/>
            <a:ext cx="8417859" cy="5393765"/>
          </a:xfrm>
        </p:spPr>
        <p:txBody>
          <a:bodyPr>
            <a:noAutofit/>
          </a:bodyPr>
          <a:lstStyle/>
          <a:p>
            <a:r>
              <a:rPr lang="en-US" sz="2800" dirty="0" smtClean="0"/>
              <a:t>1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Peachum</a:t>
            </a:r>
            <a:r>
              <a:rPr lang="en-US" sz="2800" dirty="0" smtClean="0"/>
              <a:t>:</a:t>
            </a:r>
            <a:r>
              <a:rPr lang="en-US" sz="2800" dirty="0"/>
              <a:t>	Peach ’</a:t>
            </a:r>
            <a:r>
              <a:rPr lang="en-US" sz="2800" dirty="0" err="1"/>
              <a:t>em</a:t>
            </a:r>
            <a:r>
              <a:rPr lang="en-US" sz="2800" dirty="0"/>
              <a:t>, i.e., inform on him—implying an </a:t>
            </a:r>
            <a:r>
              <a:rPr lang="en-US" sz="2800" dirty="0" smtClean="0"/>
              <a:t>informer</a:t>
            </a:r>
          </a:p>
          <a:p>
            <a:r>
              <a:rPr lang="en-US" sz="2800" dirty="0" smtClean="0"/>
              <a:t>2. </a:t>
            </a:r>
            <a:r>
              <a:rPr lang="en-US" sz="2800" i="1" dirty="0" err="1" smtClean="0"/>
              <a:t>Macheath</a:t>
            </a:r>
            <a:r>
              <a:rPr lang="en-US" sz="2800" dirty="0" smtClean="0"/>
              <a:t>:  </a:t>
            </a:r>
            <a:r>
              <a:rPr lang="en-US" sz="2800" dirty="0"/>
              <a:t>Mac Son of; heath Typical setting for </a:t>
            </a:r>
            <a:r>
              <a:rPr lang="en-US" sz="2800" dirty="0" smtClean="0"/>
              <a:t>highway robbery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3. </a:t>
            </a:r>
            <a:r>
              <a:rPr lang="en-US" sz="2800" i="1" dirty="0" err="1" smtClean="0"/>
              <a:t>Twitcher</a:t>
            </a:r>
            <a:r>
              <a:rPr lang="en-US" sz="2800" dirty="0" smtClean="0"/>
              <a:t>:  </a:t>
            </a:r>
            <a:r>
              <a:rPr lang="en-US" sz="2800" dirty="0"/>
              <a:t>Pickpocket.</a:t>
            </a:r>
          </a:p>
          <a:p>
            <a:r>
              <a:rPr lang="en-US" sz="2800" dirty="0" smtClean="0"/>
              <a:t>4. </a:t>
            </a:r>
            <a:r>
              <a:rPr lang="en-US" sz="2800" i="1" dirty="0" err="1" smtClean="0"/>
              <a:t>Bagshot</a:t>
            </a:r>
            <a:r>
              <a:rPr lang="en-US" sz="2800" dirty="0" smtClean="0"/>
              <a:t>:</a:t>
            </a:r>
            <a:r>
              <a:rPr lang="en-US" sz="2800" dirty="0"/>
              <a:t>	Name of heath notorious for highwaymen.</a:t>
            </a:r>
          </a:p>
          <a:p>
            <a:r>
              <a:rPr lang="en-US" sz="2800" dirty="0" smtClean="0"/>
              <a:t>5. </a:t>
            </a:r>
            <a:r>
              <a:rPr lang="en-US" sz="2800" i="1" dirty="0" err="1" smtClean="0"/>
              <a:t>Nimming</a:t>
            </a:r>
            <a:r>
              <a:rPr lang="en-US" sz="2800" dirty="0" smtClean="0"/>
              <a:t>:  Stealing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6. </a:t>
            </a:r>
            <a:r>
              <a:rPr lang="en-US" sz="2800" i="1" dirty="0" err="1"/>
              <a:t>Padington</a:t>
            </a:r>
            <a:r>
              <a:rPr lang="en-US" sz="2800" dirty="0"/>
              <a:t> </a:t>
            </a:r>
            <a:r>
              <a:rPr lang="en-US" sz="2800" dirty="0" smtClean="0"/>
              <a:t>i.e</a:t>
            </a:r>
            <a:r>
              <a:rPr lang="en-US" sz="2800" dirty="0"/>
              <a:t>., </a:t>
            </a:r>
            <a:r>
              <a:rPr lang="en-US" sz="2800" dirty="0" smtClean="0"/>
              <a:t>Paddington:  notorious </a:t>
            </a:r>
            <a:r>
              <a:rPr lang="en-US" sz="2800" dirty="0"/>
              <a:t>district, housing the gallows at </a:t>
            </a:r>
            <a:r>
              <a:rPr lang="en-US" sz="2800" dirty="0" err="1"/>
              <a:t>Tyburn</a:t>
            </a:r>
            <a:r>
              <a:rPr lang="en-US" sz="2800" dirty="0"/>
              <a:t> (the day of execution was referred to as </a:t>
            </a:r>
            <a:r>
              <a:rPr lang="en-US" sz="2800" dirty="0" smtClean="0"/>
              <a:t>Paddington </a:t>
            </a:r>
            <a:r>
              <a:rPr lang="en-US" sz="2800" dirty="0"/>
              <a:t>Fair day)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14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863319"/>
          </a:xfrm>
        </p:spPr>
        <p:txBody>
          <a:bodyPr/>
          <a:lstStyle/>
          <a:p>
            <a:r>
              <a:rPr lang="en-US" sz="3600" dirty="0" smtClean="0"/>
              <a:t>Names,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9" y="1299882"/>
            <a:ext cx="8501528" cy="46898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  </a:t>
            </a:r>
            <a:r>
              <a:rPr lang="en-US" sz="2800" i="1" dirty="0" smtClean="0"/>
              <a:t>Mint</a:t>
            </a:r>
            <a:r>
              <a:rPr lang="en-US" sz="2800" dirty="0" smtClean="0"/>
              <a:t>: </a:t>
            </a:r>
            <a:r>
              <a:rPr lang="en-US" sz="2800" dirty="0"/>
              <a:t>	Formerly a sanctuary for debtors, here a refuge for </a:t>
            </a:r>
            <a:r>
              <a:rPr lang="en-US" sz="2800" dirty="0" smtClean="0"/>
              <a:t>various outlaws.</a:t>
            </a:r>
            <a:endParaRPr lang="en-US" sz="2800" dirty="0"/>
          </a:p>
          <a:p>
            <a:r>
              <a:rPr lang="en-US" sz="2800" dirty="0" smtClean="0"/>
              <a:t>8.  </a:t>
            </a:r>
            <a:r>
              <a:rPr lang="en-US" sz="2800" i="1" dirty="0" smtClean="0"/>
              <a:t>Budge</a:t>
            </a:r>
            <a:r>
              <a:rPr lang="en-US" sz="2800" dirty="0" smtClean="0"/>
              <a:t>:  </a:t>
            </a:r>
            <a:r>
              <a:rPr lang="en-US" sz="2800" dirty="0"/>
              <a:t>Clothes thief.</a:t>
            </a:r>
          </a:p>
          <a:p>
            <a:r>
              <a:rPr lang="en-US" sz="2800" dirty="0" smtClean="0"/>
              <a:t>9. </a:t>
            </a:r>
            <a:r>
              <a:rPr lang="en-US" sz="2800" i="1" dirty="0" err="1" smtClean="0"/>
              <a:t>Trapes</a:t>
            </a:r>
            <a:r>
              <a:rPr lang="en-US" sz="2800" dirty="0" smtClean="0"/>
              <a:t>:  </a:t>
            </a:r>
            <a:r>
              <a:rPr lang="en-US" sz="2800" dirty="0"/>
              <a:t>Slattern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10.  </a:t>
            </a:r>
            <a:r>
              <a:rPr lang="en-US" sz="2800" i="1" dirty="0" smtClean="0"/>
              <a:t>Mrs</a:t>
            </a:r>
            <a:r>
              <a:rPr lang="en-US" sz="2800" dirty="0" smtClean="0"/>
              <a:t>.:  “Mistress,” </a:t>
            </a:r>
            <a:r>
              <a:rPr lang="en-US" sz="2800" dirty="0"/>
              <a:t>used for both married and unmarried </a:t>
            </a:r>
            <a:r>
              <a:rPr lang="en-US" sz="2800" dirty="0" smtClean="0"/>
              <a:t>women.</a:t>
            </a:r>
          </a:p>
          <a:p>
            <a:r>
              <a:rPr lang="en-US" sz="2800" dirty="0" smtClean="0"/>
              <a:t>11. </a:t>
            </a:r>
            <a:r>
              <a:rPr lang="en-US" sz="2800" i="1" dirty="0" smtClean="0"/>
              <a:t>women </a:t>
            </a:r>
            <a:r>
              <a:rPr lang="en-US" sz="2800" i="1" dirty="0"/>
              <a:t>of the </a:t>
            </a:r>
            <a:r>
              <a:rPr lang="en-US" sz="2800" i="1" dirty="0" smtClean="0"/>
              <a:t>town</a:t>
            </a:r>
            <a:r>
              <a:rPr lang="en-US" sz="2800" dirty="0" smtClean="0"/>
              <a:t>:  Prostitutes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12. </a:t>
            </a:r>
            <a:r>
              <a:rPr lang="en-US" sz="2800" i="1" dirty="0" smtClean="0"/>
              <a:t>Diver</a:t>
            </a:r>
            <a:r>
              <a:rPr lang="en-US" sz="2800" dirty="0" smtClean="0"/>
              <a:t>:  </a:t>
            </a:r>
            <a:r>
              <a:rPr lang="en-US" sz="2800" dirty="0"/>
              <a:t>Pickpocket. </a:t>
            </a:r>
            <a:endParaRPr lang="en-US" sz="2800" dirty="0" smtClean="0"/>
          </a:p>
          <a:p>
            <a:r>
              <a:rPr lang="en-US" sz="2800" dirty="0" smtClean="0"/>
              <a:t>13. </a:t>
            </a:r>
            <a:r>
              <a:rPr lang="en-US" sz="2800" i="1" dirty="0" err="1" smtClean="0"/>
              <a:t>Slammekin</a:t>
            </a:r>
            <a:r>
              <a:rPr lang="en-US" sz="2800" dirty="0" smtClean="0"/>
              <a:t>:  </a:t>
            </a:r>
            <a:r>
              <a:rPr lang="en-US" sz="2800" dirty="0"/>
              <a:t>Slut.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7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134</TotalTime>
  <Words>259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Sketchbook</vt:lpstr>
      <vt:lpstr>The Beggar’s Opera</vt:lpstr>
      <vt:lpstr>Satire: mash up</vt:lpstr>
      <vt:lpstr>Satire: innuendo</vt:lpstr>
      <vt:lpstr>So how does The Beggar’s Opera make its case?</vt:lpstr>
      <vt:lpstr>A World of equivalences:   Act I, scene 1, Peachum’s house </vt:lpstr>
      <vt:lpstr>Names of characters, again</vt:lpstr>
      <vt:lpstr>Names, cont.</vt:lpstr>
    </vt:vector>
  </TitlesOfParts>
  <Company>Dept. of English - 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Jessie Van Sant</dc:creator>
  <cp:lastModifiedBy>Ann Jessie Van Sant</cp:lastModifiedBy>
  <cp:revision>8</cp:revision>
  <dcterms:created xsi:type="dcterms:W3CDTF">2013-04-23T15:06:02Z</dcterms:created>
  <dcterms:modified xsi:type="dcterms:W3CDTF">2013-04-23T17:20:13Z</dcterms:modified>
</cp:coreProperties>
</file>