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5261B-E1FC-AA46-9D76-4D66DDEFC142}" type="datetimeFigureOut">
              <a:rPr lang="en-US" smtClean="0"/>
              <a:t>1/5/16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981DA-35A6-6A47-9BA4-C08D45757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34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F53A1-C314-DF42-BE03-BF0E5E3494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26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5A873616-8C5F-DB4A-B6A1-6C9EC0542B1D}" type="datetimeFigureOut">
              <a:rPr lang="en-US" smtClean="0"/>
              <a:t>1/5/16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AC73AE9-BAE0-3F47-986C-E90EFEA47A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igitalgallery.nypl.org/nypldigital/dgkeysearchdetail.cfm?trg=1&amp;strucID=567705&amp;imageID=1220705&amp;total=97&amp;num=40&amp;word=defoe&amp;s=1&amp;notword=&amp;d=&amp;c=&amp;f=&amp;k=1&amp;lWord=&amp;lField=&amp;sScope=&amp;sLevel=&amp;sLabel=&amp;sort=&amp;imgs=20&amp;pos=52&amp;e=w" TargetMode="External"/><Relationship Id="rId3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ed.com/view/Entry/225441?rskey=ZdoSJN&amp;result=1" TargetMode="External"/><Relationship Id="rId3" Type="http://schemas.openxmlformats.org/officeDocument/2006/relationships/hyperlink" Target="http://www.oed.com/view/Entry/64126?rskey=jJmsUh&amp;result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Daniel Defoe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Defoe: dissenter, businessman, “projector,” journalist, political agent, satirist, novelist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573054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28" y="244158"/>
            <a:ext cx="8503798" cy="13398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signature moment: Defoe in the </a:t>
            </a:r>
            <a:r>
              <a:rPr lang="en-US" sz="3200" dirty="0" smtClean="0">
                <a:hlinkClick r:id="rId2"/>
              </a:rPr>
              <a:t>Stocks</a:t>
            </a:r>
            <a:endParaRPr lang="en-US" sz="3200" dirty="0"/>
          </a:p>
        </p:txBody>
      </p:sp>
      <p:pic>
        <p:nvPicPr>
          <p:cNvPr id="4" name="Content Placeholder 3" descr="Defoe-stocks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61" b="182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2371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820" y="244158"/>
            <a:ext cx="8017832" cy="1339850"/>
          </a:xfrm>
        </p:spPr>
        <p:txBody>
          <a:bodyPr>
            <a:noAutofit/>
          </a:bodyPr>
          <a:lstStyle/>
          <a:p>
            <a:r>
              <a:rPr lang="en-US" sz="3200" dirty="0"/>
              <a:t>What is the status of </a:t>
            </a:r>
            <a:r>
              <a:rPr lang="en-US" sz="3200" b="1" dirty="0"/>
              <a:t>“wandering” </a:t>
            </a:r>
            <a:r>
              <a:rPr lang="en-US" sz="3200" dirty="0"/>
              <a:t>in </a:t>
            </a:r>
            <a:r>
              <a:rPr lang="en-US" sz="3200" i="1" dirty="0"/>
              <a:t>RC</a:t>
            </a:r>
            <a:r>
              <a:rPr lang="en-US" sz="3200" dirty="0"/>
              <a:t>?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In other material you have read?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585" y="1691817"/>
            <a:ext cx="8255312" cy="4686434"/>
          </a:xfrm>
        </p:spPr>
        <p:txBody>
          <a:bodyPr>
            <a:normAutofit/>
          </a:bodyPr>
          <a:lstStyle/>
          <a:p>
            <a:r>
              <a:rPr lang="en-US" sz="2800" dirty="0" smtClean="0">
                <a:hlinkClick r:id="rId2"/>
              </a:rPr>
              <a:t>Wandering</a:t>
            </a:r>
            <a:endParaRPr lang="en-US" sz="2800" dirty="0" smtClean="0"/>
          </a:p>
          <a:p>
            <a:r>
              <a:rPr lang="en-US" sz="2800" dirty="0" smtClean="0">
                <a:hlinkClick r:id="rId3"/>
              </a:rPr>
              <a:t>Error</a:t>
            </a:r>
            <a:endParaRPr lang="en-US" sz="2800" dirty="0" smtClean="0"/>
          </a:p>
          <a:p>
            <a:r>
              <a:rPr lang="en-US" sz="2800" dirty="0" smtClean="0"/>
              <a:t>“rambling thoughts” (47)</a:t>
            </a:r>
          </a:p>
          <a:p>
            <a:r>
              <a:rPr lang="en-US" sz="2800" dirty="0" smtClean="0"/>
              <a:t>“leaving my father’s house” (47)</a:t>
            </a:r>
          </a:p>
          <a:p>
            <a:r>
              <a:rPr lang="en-US" sz="2800" dirty="0" smtClean="0"/>
              <a:t>“repenting Prodigal” (52)</a:t>
            </a:r>
            <a:endParaRPr lang="en-US" sz="2800" dirty="0"/>
          </a:p>
          <a:p>
            <a:pPr lvl="1"/>
            <a:r>
              <a:rPr lang="en-US" dirty="0" smtClean="0"/>
              <a:t>See also p. 75.</a:t>
            </a:r>
          </a:p>
          <a:p>
            <a:pPr lvl="1"/>
            <a:r>
              <a:rPr lang="en-US" sz="3000" dirty="0" smtClean="0"/>
              <a:t>A father’s advice </a:t>
            </a:r>
            <a:r>
              <a:rPr lang="en-US" sz="3000" dirty="0"/>
              <a:t>(47-50</a:t>
            </a:r>
            <a:r>
              <a:rPr lang="en-US" sz="3000" dirty="0" smtClean="0"/>
              <a:t>): “the middle State” or “the upper Station of Low Life”</a:t>
            </a:r>
          </a:p>
        </p:txBody>
      </p:sp>
    </p:spTree>
    <p:extLst>
      <p:ext uri="{BB962C8B-B14F-4D97-AF65-F5344CB8AC3E}">
        <p14:creationId xmlns:p14="http://schemas.microsoft.com/office/powerpoint/2010/main" val="3462619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63" y="244158"/>
            <a:ext cx="8724677" cy="1339850"/>
          </a:xfrm>
        </p:spPr>
        <p:txBody>
          <a:bodyPr>
            <a:normAutofit fontScale="90000"/>
          </a:bodyPr>
          <a:lstStyle/>
          <a:p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But wandering GENERATES </a:t>
            </a:r>
            <a:r>
              <a:rPr lang="en-US" sz="3000" dirty="0"/>
              <a:t>THE </a:t>
            </a:r>
            <a:r>
              <a:rPr lang="en-US" sz="3000" dirty="0" smtClean="0"/>
              <a:t>FICTION</a:t>
            </a:r>
            <a:br>
              <a:rPr lang="en-US" sz="3000" dirty="0" smtClean="0"/>
            </a:br>
            <a:r>
              <a:rPr lang="en-US" sz="3000" dirty="0" smtClean="0"/>
              <a:t>and </a:t>
            </a:r>
            <a:r>
              <a:rPr lang="en-US" sz="3200" dirty="0" smtClean="0"/>
              <a:t>sets </a:t>
            </a:r>
            <a:r>
              <a:rPr lang="en-US" sz="3200" dirty="0"/>
              <a:t>the stage for the development of a self.</a:t>
            </a:r>
            <a:r>
              <a:rPr lang="en-US" sz="3000" dirty="0"/>
              <a:t/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756" y="1711911"/>
            <a:ext cx="8296726" cy="476298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200" dirty="0">
                <a:solidFill>
                  <a:srgbClr val="535353"/>
                </a:solidFill>
                <a:latin typeface="ArialMT"/>
              </a:rPr>
              <a:t>Which ought a son to do: </a:t>
            </a:r>
            <a:r>
              <a:rPr lang="en-US" sz="3200" u="sng" dirty="0">
                <a:solidFill>
                  <a:srgbClr val="535353"/>
                </a:solidFill>
                <a:latin typeface="ArialMT"/>
              </a:rPr>
              <a:t>go to sea </a:t>
            </a:r>
            <a:r>
              <a:rPr lang="en-US" sz="3200" dirty="0" smtClean="0">
                <a:solidFill>
                  <a:srgbClr val="535353"/>
                </a:solidFill>
                <a:latin typeface="ArialMT"/>
              </a:rPr>
              <a:t>or </a:t>
            </a:r>
            <a:r>
              <a:rPr lang="en-US" sz="3200" u="sng" dirty="0">
                <a:solidFill>
                  <a:srgbClr val="535353"/>
                </a:solidFill>
                <a:latin typeface="ArialMT"/>
              </a:rPr>
              <a:t>comply with the father’s </a:t>
            </a:r>
            <a:r>
              <a:rPr lang="en-US" sz="3200" u="sng" dirty="0" smtClean="0">
                <a:solidFill>
                  <a:srgbClr val="535353"/>
                </a:solidFill>
                <a:latin typeface="ArialMT"/>
              </a:rPr>
              <a:t>direction?</a:t>
            </a:r>
            <a:endParaRPr lang="en-US" sz="3200" dirty="0">
              <a:solidFill>
                <a:srgbClr val="535353"/>
              </a:solidFill>
              <a:latin typeface="ArialMT"/>
            </a:endParaRPr>
          </a:p>
          <a:p>
            <a:pPr marL="350838" lvl="1" indent="0">
              <a:buNone/>
            </a:pPr>
            <a:endParaRPr lang="en-US" sz="3000" dirty="0"/>
          </a:p>
          <a:p>
            <a:pPr lvl="1"/>
            <a:r>
              <a:rPr lang="en-US" sz="3000" dirty="0" smtClean="0"/>
              <a:t>CLAIM: </a:t>
            </a:r>
            <a:r>
              <a:rPr lang="en-US" sz="3000" dirty="0"/>
              <a:t>The explicit moral </a:t>
            </a:r>
            <a:r>
              <a:rPr lang="en-US" sz="3000" dirty="0" smtClean="0"/>
              <a:t>warnings </a:t>
            </a:r>
            <a:r>
              <a:rPr lang="en-US" sz="3000" dirty="0"/>
              <a:t>work against the creation of fiction</a:t>
            </a:r>
            <a:r>
              <a:rPr lang="en-US" sz="3000" dirty="0" smtClean="0"/>
              <a:t>.</a:t>
            </a:r>
            <a:r>
              <a:rPr lang="en-US" sz="3000" dirty="0">
                <a:solidFill>
                  <a:srgbClr val="535353"/>
                </a:solidFill>
                <a:latin typeface="ArialMT"/>
              </a:rPr>
              <a:t> </a:t>
            </a:r>
            <a:r>
              <a:rPr lang="en-US" sz="3000" dirty="0" smtClean="0">
                <a:solidFill>
                  <a:srgbClr val="535353"/>
                </a:solidFill>
                <a:latin typeface="ArialMT"/>
              </a:rPr>
              <a:t>If the son stays home and follows all the rules . . . .</a:t>
            </a:r>
          </a:p>
          <a:p>
            <a:pPr lvl="1"/>
            <a:endParaRPr lang="en-US" sz="2800" dirty="0">
              <a:solidFill>
                <a:srgbClr val="535353"/>
              </a:solidFill>
              <a:latin typeface="ArialMT"/>
            </a:endParaRPr>
          </a:p>
          <a:p>
            <a:pPr lvl="2"/>
            <a:r>
              <a:rPr lang="en-US" sz="2800" dirty="0" smtClean="0">
                <a:solidFill>
                  <a:srgbClr val="535353"/>
                </a:solidFill>
                <a:latin typeface="ArialMT"/>
              </a:rPr>
              <a:t>Let’s complicate the question with Marx’s </a:t>
            </a:r>
            <a:r>
              <a:rPr lang="en-US" sz="2800" dirty="0">
                <a:solidFill>
                  <a:srgbClr val="535353"/>
                </a:solidFill>
                <a:latin typeface="ArialMT"/>
              </a:rPr>
              <a:t>suggestion—that </a:t>
            </a:r>
            <a:r>
              <a:rPr lang="en-US" sz="2800" dirty="0" smtClean="0">
                <a:solidFill>
                  <a:srgbClr val="535353"/>
                </a:solidFill>
                <a:latin typeface="ArialMT"/>
              </a:rPr>
              <a:t>RC soon begins to behave like a “true-born Briton” </a:t>
            </a:r>
            <a:r>
              <a:rPr lang="en-US" sz="2800" dirty="0">
                <a:solidFill>
                  <a:srgbClr val="535353"/>
                </a:solidFill>
                <a:latin typeface="ArialMT"/>
              </a:rPr>
              <a:t>(383</a:t>
            </a:r>
            <a:r>
              <a:rPr lang="en-US" sz="2800" dirty="0" smtClean="0">
                <a:solidFill>
                  <a:srgbClr val="535353"/>
                </a:solidFill>
                <a:latin typeface="ArialMT"/>
              </a:rPr>
              <a:t>).</a:t>
            </a:r>
            <a:endParaRPr lang="en-US" sz="2800" dirty="0">
              <a:solidFill>
                <a:srgbClr val="535353"/>
              </a:solidFill>
              <a:latin typeface="ArialM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088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902" y="244158"/>
            <a:ext cx="8586629" cy="13398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Close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903" y="1711910"/>
            <a:ext cx="8476190" cy="4818203"/>
          </a:xfrm>
        </p:spPr>
        <p:txBody>
          <a:bodyPr>
            <a:normAutofit/>
          </a:bodyPr>
          <a:lstStyle/>
          <a:p>
            <a:pPr lvl="1"/>
            <a:r>
              <a:rPr lang="en-US" sz="2600" dirty="0" smtClean="0"/>
              <a:t>But if I can express at this distance . . . (55)</a:t>
            </a:r>
          </a:p>
          <a:p>
            <a:pPr lvl="1"/>
            <a:r>
              <a:rPr lang="en-US" sz="2600" dirty="0" smtClean="0"/>
              <a:t>Dead heart and horror of mind . . . (56)</a:t>
            </a:r>
          </a:p>
          <a:p>
            <a:pPr lvl="1"/>
            <a:r>
              <a:rPr lang="en-US" sz="2600" dirty="0" smtClean="0"/>
              <a:t>Prodigal son (57);  Jonah (57-8)</a:t>
            </a:r>
          </a:p>
          <a:p>
            <a:pPr lvl="1"/>
            <a:r>
              <a:rPr lang="en-US" sz="2600" dirty="0" smtClean="0"/>
              <a:t>Remembrance wore off 59</a:t>
            </a:r>
          </a:p>
          <a:p>
            <a:pPr lvl="1"/>
            <a:r>
              <a:rPr lang="en-US" sz="2600" dirty="0" smtClean="0"/>
              <a:t>Aspiration &amp; ruin (60)</a:t>
            </a:r>
          </a:p>
          <a:p>
            <a:pPr lvl="1"/>
            <a:r>
              <a:rPr lang="en-US" sz="2600" dirty="0" smtClean="0"/>
              <a:t>He sets up for a “</a:t>
            </a:r>
            <a:r>
              <a:rPr lang="en-US" sz="2600" i="1" dirty="0" smtClean="0"/>
              <a:t>Guiney</a:t>
            </a:r>
            <a:r>
              <a:rPr lang="en-US" sz="2600" dirty="0" smtClean="0"/>
              <a:t> trader” (60)</a:t>
            </a:r>
          </a:p>
          <a:p>
            <a:pPr lvl="1"/>
            <a:r>
              <a:rPr lang="en-US" sz="2600" dirty="0" smtClean="0"/>
              <a:t>From merchant to slave (61); Master (61)</a:t>
            </a:r>
          </a:p>
          <a:p>
            <a:pPr lvl="1"/>
            <a:r>
              <a:rPr lang="en-US" sz="2600" dirty="0" smtClean="0"/>
              <a:t>Deliverance (63)   Contrivance (64)  </a:t>
            </a:r>
          </a:p>
          <a:p>
            <a:pPr lvl="1"/>
            <a:r>
              <a:rPr lang="en-US" sz="2600" dirty="0" smtClean="0"/>
              <a:t>“Nations of Negroes” (65)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57907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Survival &amp; the State of Nature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600" dirty="0" smtClean="0"/>
              <a:t>The Moor (65)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 smtClean="0"/>
              <a:t>Particulars</a:t>
            </a:r>
            <a:r>
              <a:rPr lang="en-US" sz="2600" dirty="0"/>
              <a:t>: “a good charge of Powder, and with two slugs” (69</a:t>
            </a:r>
            <a:r>
              <a:rPr lang="en-US" sz="2600" dirty="0" smtClean="0"/>
              <a:t>)</a:t>
            </a:r>
          </a:p>
          <a:p>
            <a:pPr lvl="1"/>
            <a:endParaRPr lang="en-US" sz="2600" dirty="0"/>
          </a:p>
          <a:p>
            <a:pPr lvl="1"/>
            <a:r>
              <a:rPr lang="en-US" sz="2600" smtClean="0"/>
              <a:t>Survival alone (85)</a:t>
            </a:r>
            <a:endParaRPr lang="en-US" sz="26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974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6</TotalTime>
  <Words>287</Words>
  <Application>Microsoft Macintosh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Capital</vt:lpstr>
      <vt:lpstr>Daniel Defoe</vt:lpstr>
      <vt:lpstr>A signature moment: Defoe in the Stocks</vt:lpstr>
      <vt:lpstr>What is the status of “wandering” in RC?  In other material you have read?</vt:lpstr>
      <vt:lpstr> But wandering GENERATES THE FICTION and sets the stage for the development of a self. </vt:lpstr>
      <vt:lpstr>Close analysis</vt:lpstr>
      <vt:lpstr>Survival &amp; the State of Nature</vt:lpstr>
    </vt:vector>
  </TitlesOfParts>
  <Company>Dept. of English - UCI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 Defoe</dc:title>
  <dc:creator>Ann Jessie Van Sant</dc:creator>
  <cp:lastModifiedBy>Ann Jessie Van Sant</cp:lastModifiedBy>
  <cp:revision>1</cp:revision>
  <dcterms:created xsi:type="dcterms:W3CDTF">2016-01-05T16:41:59Z</dcterms:created>
  <dcterms:modified xsi:type="dcterms:W3CDTF">2016-01-06T02:30:20Z</dcterms:modified>
</cp:coreProperties>
</file>